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57" r:id="rId5"/>
    <p:sldId id="261" r:id="rId6"/>
    <p:sldId id="263" r:id="rId7"/>
    <p:sldId id="262" r:id="rId8"/>
    <p:sldId id="268" r:id="rId9"/>
    <p:sldId id="264" r:id="rId10"/>
    <p:sldId id="266" r:id="rId11"/>
    <p:sldId id="270" r:id="rId12"/>
    <p:sldId id="271" r:id="rId13"/>
    <p:sldId id="265" r:id="rId14"/>
    <p:sldId id="267" r:id="rId15"/>
    <p:sldId id="272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77DC-86B7-47A9-9C0E-1B7209C9C6B2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B9ABD-A362-4358-B699-943FBD5FA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8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EDF5C-1906-45B3-8AB4-EBA2EB3D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612" y="987188"/>
            <a:ext cx="10863618" cy="2641313"/>
          </a:xfrm>
        </p:spPr>
        <p:txBody>
          <a:bodyPr>
            <a:noAutofit/>
          </a:bodyPr>
          <a:lstStyle/>
          <a:p>
            <a:pPr algn="ctr"/>
            <a:r>
              <a:rPr lang="it-IT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Webinar</a:t>
            </a:r>
            <a:br>
              <a:rPr lang="it-IT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it-IT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it-IT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it-IT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Percorso di conoscenza ed attività di SSP negli Enti Locali e negli Ambiti Territoriali</a:t>
            </a:r>
            <a:br>
              <a:rPr lang="it-IT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it-IT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it-IT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CROAS Campania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FE63C4-48BC-4943-8AEA-A0426DF10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755" y="3914255"/>
            <a:ext cx="9448800" cy="1149064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16 febbraio 2022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Maria Rosaria Astarita – Dora Trapani</a:t>
            </a:r>
          </a:p>
        </p:txBody>
      </p:sp>
    </p:spTree>
    <p:extLst>
      <p:ext uri="{BB962C8B-B14F-4D97-AF65-F5344CB8AC3E}">
        <p14:creationId xmlns:p14="http://schemas.microsoft.com/office/powerpoint/2010/main" val="300916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24B1FD-5DE9-461B-A44D-7A27B801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3" y="2022613"/>
            <a:ext cx="3105054" cy="32270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err="1"/>
              <a:t>Giornata</a:t>
            </a:r>
            <a:r>
              <a:rPr lang="en-US" sz="2800" b="1" dirty="0"/>
              <a:t> </a:t>
            </a:r>
            <a:r>
              <a:rPr lang="en-US" sz="2800" b="1" dirty="0" err="1"/>
              <a:t>internazionale</a:t>
            </a:r>
            <a:r>
              <a:rPr lang="en-US" sz="2800" b="1" dirty="0"/>
              <a:t> </a:t>
            </a:r>
            <a:r>
              <a:rPr lang="en-US" sz="2800" b="1" dirty="0" err="1"/>
              <a:t>delle</a:t>
            </a:r>
            <a:r>
              <a:rPr lang="en-US" sz="2800" b="1" dirty="0"/>
              <a:t> </a:t>
            </a:r>
            <a:r>
              <a:rPr lang="en-US" sz="2800" b="1" dirty="0" err="1"/>
              <a:t>famiglie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Maggio 2021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Villa </a:t>
            </a:r>
            <a:r>
              <a:rPr lang="en-US" sz="2800" b="1" dirty="0" err="1"/>
              <a:t>Comunale</a:t>
            </a:r>
            <a:endParaRPr lang="en-US" sz="2800" b="1" dirty="0"/>
          </a:p>
        </p:txBody>
      </p:sp>
      <p:pic>
        <p:nvPicPr>
          <p:cNvPr id="19" name="Immagine 18" descr="Immagine che contiene erba, decorato&#10;&#10;Descrizione generata automaticamente">
            <a:extLst>
              <a:ext uri="{FF2B5EF4-FFF2-40B4-BE49-F238E27FC236}">
                <a16:creationId xmlns:a16="http://schemas.microsoft.com/office/drawing/2014/main" id="{4A6EE1A3-E405-4803-8228-BE7D6FC44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7" r="14496" b="1"/>
          <a:stretch/>
        </p:blipFill>
        <p:spPr>
          <a:xfrm>
            <a:off x="4026330" y="720866"/>
            <a:ext cx="3105054" cy="5548364"/>
          </a:xfrm>
          <a:prstGeom prst="rect">
            <a:avLst/>
          </a:prstGeom>
        </p:spPr>
      </p:pic>
      <p:pic>
        <p:nvPicPr>
          <p:cNvPr id="17" name="Immagine 16" descr="Immagine che contiene esterni, cielo, edificio, cupola&#10;&#10;Descrizione generata automaticamente">
            <a:extLst>
              <a:ext uri="{FF2B5EF4-FFF2-40B4-BE49-F238E27FC236}">
                <a16:creationId xmlns:a16="http://schemas.microsoft.com/office/drawing/2014/main" id="{4C57F9EF-23CF-439E-8211-E71EBD7EE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60" r="4" b="6140"/>
          <a:stretch/>
        </p:blipFill>
        <p:spPr>
          <a:xfrm>
            <a:off x="7603434" y="216661"/>
            <a:ext cx="3316863" cy="2238482"/>
          </a:xfrm>
          <a:prstGeom prst="rect">
            <a:avLst/>
          </a:prstGeom>
        </p:spPr>
      </p:pic>
      <p:pic>
        <p:nvPicPr>
          <p:cNvPr id="21" name="Immagine 20" descr="Immagine che contiene testo, albero, esterni, cielo&#10;&#10;Descrizione generata automaticamente">
            <a:extLst>
              <a:ext uri="{FF2B5EF4-FFF2-40B4-BE49-F238E27FC236}">
                <a16:creationId xmlns:a16="http://schemas.microsoft.com/office/drawing/2014/main" id="{8B726CEE-1E79-4494-86DD-7921FFE4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060" y="2585933"/>
            <a:ext cx="2724564" cy="36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24B1FD-5DE9-461B-A44D-7A27B801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4051619" cy="19348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I.T.I.A.</a:t>
            </a:r>
          </a:p>
          <a:p>
            <a:pPr marL="0" algn="ctr"/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Centro Stabia </a:t>
            </a:r>
            <a:r>
              <a:rPr lang="en-US" sz="2000" b="1" dirty="0" err="1"/>
              <a:t>Inclusione</a:t>
            </a:r>
            <a:r>
              <a:rPr lang="en-US" sz="2000" b="1" dirty="0"/>
              <a:t> </a:t>
            </a:r>
            <a:r>
              <a:rPr lang="en-US" sz="2000" b="1" dirty="0" err="1"/>
              <a:t>Attiva</a:t>
            </a: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 err="1"/>
              <a:t>Inaugurazione</a:t>
            </a:r>
            <a:r>
              <a:rPr lang="en-US" sz="2000" b="1" dirty="0"/>
              <a:t> </a:t>
            </a:r>
            <a:r>
              <a:rPr lang="en-US" sz="2000" b="1" dirty="0" err="1"/>
              <a:t>luglio</a:t>
            </a:r>
            <a:r>
              <a:rPr lang="en-US" sz="2000" b="1" dirty="0"/>
              <a:t>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551ED9-FD22-40F7-9743-D44AB949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2" r="3" b="3346"/>
          <a:stretch/>
        </p:blipFill>
        <p:spPr>
          <a:xfrm>
            <a:off x="5871541" y="840429"/>
            <a:ext cx="2989403" cy="5341709"/>
          </a:xfrm>
          <a:prstGeom prst="rect">
            <a:avLst/>
          </a:prstGeom>
        </p:spPr>
      </p:pic>
      <p:pic>
        <p:nvPicPr>
          <p:cNvPr id="6" name="Immagine 5" descr="Immagine che contiene parete, pavimento, interni, sedia&#10;&#10;Descrizione generata automaticamente">
            <a:extLst>
              <a:ext uri="{FF2B5EF4-FFF2-40B4-BE49-F238E27FC236}">
                <a16:creationId xmlns:a16="http://schemas.microsoft.com/office/drawing/2014/main" id="{EBB4E8C4-1A20-4E87-8BC2-13C939E7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51" r="4" b="2049"/>
          <a:stretch/>
        </p:blipFill>
        <p:spPr>
          <a:xfrm>
            <a:off x="9018240" y="1049150"/>
            <a:ext cx="2662786" cy="2723259"/>
          </a:xfrm>
          <a:prstGeom prst="rect">
            <a:avLst/>
          </a:prstGeom>
        </p:spPr>
      </p:pic>
      <p:pic>
        <p:nvPicPr>
          <p:cNvPr id="4" name="Immagine 3" descr="Immagine che contiene testo, pavimento, stanzadaletto&#10;&#10;Descrizione generata automaticamente">
            <a:extLst>
              <a:ext uri="{FF2B5EF4-FFF2-40B4-BE49-F238E27FC236}">
                <a16:creationId xmlns:a16="http://schemas.microsoft.com/office/drawing/2014/main" id="{8378ED1D-65FB-44EE-9433-89FA892E9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41"/>
          <a:stretch/>
        </p:blipFill>
        <p:spPr>
          <a:xfrm>
            <a:off x="9010849" y="4129374"/>
            <a:ext cx="2677568" cy="18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4B6A46E-083C-4558-888C-4A7CB3EF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24B1FD-5DE9-461B-A44D-7A27B801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20144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I.T.I.A.</a:t>
            </a:r>
          </a:p>
          <a:p>
            <a:pPr marL="0" algn="ctr"/>
            <a:endParaRPr lang="en-US" sz="1600" b="1" dirty="0"/>
          </a:p>
          <a:p>
            <a:pPr marL="0" indent="0" algn="ctr">
              <a:buNone/>
            </a:pPr>
            <a:r>
              <a:rPr lang="en-US" sz="1600" b="1" dirty="0"/>
              <a:t>Centro Stabia </a:t>
            </a:r>
            <a:r>
              <a:rPr lang="en-US" sz="1600" b="1" dirty="0" err="1"/>
              <a:t>Inclusione</a:t>
            </a:r>
            <a:r>
              <a:rPr lang="en-US" sz="1600" b="1" dirty="0"/>
              <a:t> </a:t>
            </a:r>
            <a:r>
              <a:rPr lang="en-US" sz="1600" b="1" dirty="0" err="1"/>
              <a:t>Attiva</a:t>
            </a: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1600" b="1" dirty="0" err="1"/>
              <a:t>Inaugurazione</a:t>
            </a:r>
            <a:r>
              <a:rPr lang="en-US" sz="1600" b="1" dirty="0"/>
              <a:t> </a:t>
            </a:r>
            <a:r>
              <a:rPr lang="en-US" sz="1600" b="1" dirty="0" err="1"/>
              <a:t>luglio</a:t>
            </a:r>
            <a:r>
              <a:rPr lang="en-US" sz="1600" b="1" dirty="0"/>
              <a:t> 2020</a:t>
            </a:r>
          </a:p>
        </p:txBody>
      </p:sp>
      <p:pic>
        <p:nvPicPr>
          <p:cNvPr id="7" name="Immagine 6" descr="Immagine che contiene pavimento, interni, giallo, stanzadaletto&#10;&#10;Descrizione generata automaticamente">
            <a:extLst>
              <a:ext uri="{FF2B5EF4-FFF2-40B4-BE49-F238E27FC236}">
                <a16:creationId xmlns:a16="http://schemas.microsoft.com/office/drawing/2014/main" id="{B502D98D-37DF-40BE-A708-9C146FA0E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2" r="3251" b="4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30" name="Round Single Corner Rectangle 17">
            <a:extLst>
              <a:ext uri="{FF2B5EF4-FFF2-40B4-BE49-F238E27FC236}">
                <a16:creationId xmlns:a16="http://schemas.microsoft.com/office/drawing/2014/main" id="{C9CD8108-0312-488F-BCF5-BDE9B86EC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FDB009-CBAB-4FFD-A94C-3CBF0E26A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4" name="Round Single Corner Rectangle 16">
            <a:extLst>
              <a:ext uri="{FF2B5EF4-FFF2-40B4-BE49-F238E27FC236}">
                <a16:creationId xmlns:a16="http://schemas.microsoft.com/office/drawing/2014/main" id="{74A0BA84-9789-4F65-A8F3-58BEB4092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pavimento, interni, arredamento&#10;&#10;Descrizione generata automaticamente">
            <a:extLst>
              <a:ext uri="{FF2B5EF4-FFF2-40B4-BE49-F238E27FC236}">
                <a16:creationId xmlns:a16="http://schemas.microsoft.com/office/drawing/2014/main" id="{6C819C9C-34EF-42CF-AE19-9D2A98056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14" r="21769" b="4"/>
          <a:stretch/>
        </p:blipFill>
        <p:spPr>
          <a:xfrm>
            <a:off x="8810817" y="2822889"/>
            <a:ext cx="2695383" cy="353295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A5CDDD-956A-4853-AD02-7955AE50438B}"/>
              </a:ext>
            </a:extLst>
          </p:cNvPr>
          <p:cNvSpPr txBox="1"/>
          <p:nvPr/>
        </p:nvSpPr>
        <p:spPr>
          <a:xfrm rot="20518942">
            <a:off x="1442823" y="4687820"/>
            <a:ext cx="2946496" cy="112044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 err="1">
                <a:latin typeface="+mj-lt"/>
                <a:ea typeface="+mj-ea"/>
                <a:cs typeface="+mj-cs"/>
              </a:rPr>
              <a:t>Cura</a:t>
            </a:r>
            <a:r>
              <a:rPr lang="en-US" sz="2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000" cap="all" dirty="0" err="1">
                <a:latin typeface="+mj-lt"/>
                <a:ea typeface="+mj-ea"/>
                <a:cs typeface="+mj-cs"/>
              </a:rPr>
              <a:t>dei</a:t>
            </a:r>
            <a:r>
              <a:rPr lang="en-US" sz="2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000" cap="all" dirty="0" err="1">
                <a:latin typeface="+mj-lt"/>
                <a:ea typeface="+mj-ea"/>
                <a:cs typeface="+mj-cs"/>
              </a:rPr>
              <a:t>luoghi</a:t>
            </a:r>
            <a:r>
              <a:rPr lang="en-US" sz="2000" cap="all" dirty="0">
                <a:latin typeface="+mj-lt"/>
                <a:ea typeface="+mj-ea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78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D00D7-3680-4437-B87D-94E6B5F7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99" y="692711"/>
            <a:ext cx="9916339" cy="1051533"/>
          </a:xfrm>
        </p:spPr>
        <p:txBody>
          <a:bodyPr>
            <a:normAutofit/>
          </a:bodyPr>
          <a:lstStyle/>
          <a:p>
            <a:r>
              <a:rPr lang="it-IT" sz="3600" dirty="0"/>
              <a:t>AREA ANZIANI E PERSONE CON DISABILITA’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9189E-4CB9-4B5F-B7C2-457C76C2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38" y="2966534"/>
            <a:ext cx="11648261" cy="26729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Giornata per la consapevolezza sull’autismo con tavoli tematici ed illuminazione </a:t>
            </a:r>
            <a:r>
              <a:rPr lang="it-IT" dirty="0" err="1"/>
              <a:t>Cassarmonica</a:t>
            </a:r>
            <a:r>
              <a:rPr lang="it-IT" dirty="0"/>
              <a:t> di blu</a:t>
            </a:r>
          </a:p>
          <a:p>
            <a:r>
              <a:rPr lang="it-IT" dirty="0"/>
              <a:t>Progetto «Città Blu»</a:t>
            </a:r>
          </a:p>
          <a:p>
            <a:r>
              <a:rPr lang="it-IT" dirty="0"/>
              <a:t>Garante diritti delle persone con disabilità</a:t>
            </a:r>
          </a:p>
          <a:p>
            <a:r>
              <a:rPr lang="it-IT" dirty="0"/>
              <a:t>LIS </a:t>
            </a:r>
          </a:p>
          <a:p>
            <a:r>
              <a:rPr lang="it-IT" dirty="0"/>
              <a:t>Protocollo Casi complessi e/o Doppia Diagnosi</a:t>
            </a:r>
          </a:p>
          <a:p>
            <a:r>
              <a:rPr lang="it-IT" dirty="0"/>
              <a:t>Dopo di Noi (progetti sulla domotica)</a:t>
            </a:r>
          </a:p>
          <a:p>
            <a:r>
              <a:rPr lang="it-IT" dirty="0"/>
              <a:t>Vita Indipendente</a:t>
            </a:r>
          </a:p>
          <a:p>
            <a:r>
              <a:rPr lang="it-IT" dirty="0"/>
              <a:t>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3E496A-4C18-4DD1-826D-243420BBABB8}"/>
              </a:ext>
            </a:extLst>
          </p:cNvPr>
          <p:cNvSpPr txBox="1"/>
          <p:nvPr/>
        </p:nvSpPr>
        <p:spPr>
          <a:xfrm rot="20815199">
            <a:off x="2371087" y="2120675"/>
            <a:ext cx="1407003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Solitudine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A6FE93-2F5B-4D61-A442-32DD96D6C573}"/>
              </a:ext>
            </a:extLst>
          </p:cNvPr>
          <p:cNvSpPr txBox="1"/>
          <p:nvPr/>
        </p:nvSpPr>
        <p:spPr>
          <a:xfrm rot="1090656">
            <a:off x="5841295" y="1893356"/>
            <a:ext cx="2555229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Povertà di relazioni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54E2D6-D54D-4C1D-9273-E85127362C12}"/>
              </a:ext>
            </a:extLst>
          </p:cNvPr>
          <p:cNvSpPr txBox="1"/>
          <p:nvPr/>
        </p:nvSpPr>
        <p:spPr>
          <a:xfrm rot="20818146">
            <a:off x="8618613" y="1929051"/>
            <a:ext cx="2569308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Rete familiare fragile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FCC6E6-F490-4A53-A4CC-268C5C2DD0BE}"/>
              </a:ext>
            </a:extLst>
          </p:cNvPr>
          <p:cNvSpPr txBox="1"/>
          <p:nvPr/>
        </p:nvSpPr>
        <p:spPr>
          <a:xfrm>
            <a:off x="2427173" y="5769348"/>
            <a:ext cx="70866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LE VOSTRE PROGETTUALITA’ INNOVATIVE IN MERITO?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A07554-3FAC-46EB-B5EC-F07AB71F356E}"/>
              </a:ext>
            </a:extLst>
          </p:cNvPr>
          <p:cNvSpPr txBox="1"/>
          <p:nvPr/>
        </p:nvSpPr>
        <p:spPr>
          <a:xfrm rot="20815199">
            <a:off x="414361" y="1729487"/>
            <a:ext cx="206678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Caregiver sovraccaricati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B7C93B-CE3B-414B-A0BD-551054DC82DE}"/>
              </a:ext>
            </a:extLst>
          </p:cNvPr>
          <p:cNvSpPr txBox="1"/>
          <p:nvPr/>
        </p:nvSpPr>
        <p:spPr>
          <a:xfrm rot="1090656">
            <a:off x="4045101" y="2072949"/>
            <a:ext cx="2936507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Aumento istituti di tutela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A83EF00-2F3E-4132-8086-8406219DEE13}"/>
              </a:ext>
            </a:extLst>
          </p:cNvPr>
          <p:cNvSpPr txBox="1"/>
          <p:nvPr/>
        </p:nvSpPr>
        <p:spPr>
          <a:xfrm rot="20818146">
            <a:off x="9529528" y="2411019"/>
            <a:ext cx="201023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Etichettamento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5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7">
            <a:extLst>
              <a:ext uri="{FF2B5EF4-FFF2-40B4-BE49-F238E27FC236}">
                <a16:creationId xmlns:a16="http://schemas.microsoft.com/office/drawing/2014/main" id="{B4B6A46E-083C-4558-888C-4A7CB3EF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24B1FD-5DE9-461B-A44D-7A27B801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3854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/>
              <a:t>Giornata</a:t>
            </a:r>
            <a:r>
              <a:rPr lang="en-US" sz="2400" b="1" dirty="0"/>
              <a:t> per la </a:t>
            </a:r>
            <a:r>
              <a:rPr lang="en-US" sz="2400" b="1" dirty="0" err="1"/>
              <a:t>consapevolezza</a:t>
            </a:r>
            <a:r>
              <a:rPr lang="en-US" sz="2400" b="1" dirty="0"/>
              <a:t> </a:t>
            </a:r>
            <a:r>
              <a:rPr lang="en-US" sz="2400" b="1" dirty="0" err="1"/>
              <a:t>sull’autismo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err="1"/>
              <a:t>Aprile</a:t>
            </a:r>
            <a:r>
              <a:rPr lang="en-US" sz="2400" b="1" dirty="0"/>
              <a:t> 2021 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Villa </a:t>
            </a:r>
            <a:r>
              <a:rPr lang="en-US" sz="2400" b="1" dirty="0" err="1"/>
              <a:t>Comunale</a:t>
            </a:r>
            <a:endParaRPr lang="en-US" sz="2400" b="1" dirty="0"/>
          </a:p>
        </p:txBody>
      </p:sp>
      <p:pic>
        <p:nvPicPr>
          <p:cNvPr id="3" name="Immagine 2" descr="Immagine che contiene esterni, cielo&#10;&#10;Descrizione generata automaticamente">
            <a:extLst>
              <a:ext uri="{FF2B5EF4-FFF2-40B4-BE49-F238E27FC236}">
                <a16:creationId xmlns:a16="http://schemas.microsoft.com/office/drawing/2014/main" id="{C890392B-A64C-4C39-AA3E-91D59994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7" r="3" b="3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30" name="Round Single Corner Rectangle 17">
            <a:extLst>
              <a:ext uri="{FF2B5EF4-FFF2-40B4-BE49-F238E27FC236}">
                <a16:creationId xmlns:a16="http://schemas.microsoft.com/office/drawing/2014/main" id="{C9CD8108-0312-488F-BCF5-BDE9B86EC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FDB009-CBAB-4FFD-A94C-3CBF0E26A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4" name="Round Single Corner Rectangle 16">
            <a:extLst>
              <a:ext uri="{FF2B5EF4-FFF2-40B4-BE49-F238E27FC236}">
                <a16:creationId xmlns:a16="http://schemas.microsoft.com/office/drawing/2014/main" id="{74A0BA84-9789-4F65-A8F3-58BEB4092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B8FE1C-B965-47A5-91C4-34325112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023" y="2825883"/>
            <a:ext cx="3174386" cy="28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D00D7-3680-4437-B87D-94E6B5F7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491" y="558320"/>
            <a:ext cx="8377011" cy="1051533"/>
          </a:xfrm>
        </p:spPr>
        <p:txBody>
          <a:bodyPr>
            <a:normAutofit/>
          </a:bodyPr>
          <a:lstStyle/>
          <a:p>
            <a:r>
              <a:rPr lang="it-IT" sz="3600" dirty="0"/>
              <a:t>AREA emergenze sociali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9189E-4CB9-4B5F-B7C2-457C76C2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38" y="2966534"/>
            <a:ext cx="11648261" cy="2672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Reperibilità – Pronto Intervento sociale</a:t>
            </a:r>
          </a:p>
          <a:p>
            <a:r>
              <a:rPr lang="it-IT" dirty="0"/>
              <a:t>Protocollo con Caritas comuni limitrofi per senza fissa dimora ed emergenze sociali</a:t>
            </a:r>
          </a:p>
          <a:p>
            <a:r>
              <a:rPr lang="it-IT" dirty="0"/>
              <a:t>Protocollo casi complessi e/o doppia diagnosi</a:t>
            </a:r>
          </a:p>
          <a:p>
            <a:r>
              <a:rPr lang="it-IT" dirty="0"/>
              <a:t>…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3E496A-4C18-4DD1-826D-243420BBABB8}"/>
              </a:ext>
            </a:extLst>
          </p:cNvPr>
          <p:cNvSpPr txBox="1"/>
          <p:nvPr/>
        </p:nvSpPr>
        <p:spPr>
          <a:xfrm rot="20815199">
            <a:off x="1314158" y="1833707"/>
            <a:ext cx="794889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A6FE93-2F5B-4D61-A442-32DD96D6C573}"/>
              </a:ext>
            </a:extLst>
          </p:cNvPr>
          <p:cNvSpPr txBox="1"/>
          <p:nvPr/>
        </p:nvSpPr>
        <p:spPr>
          <a:xfrm rot="1090656">
            <a:off x="8528512" y="1986072"/>
            <a:ext cx="2555229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Senza fissa dimora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FCC6E6-F490-4A53-A4CC-268C5C2DD0BE}"/>
              </a:ext>
            </a:extLst>
          </p:cNvPr>
          <p:cNvSpPr txBox="1"/>
          <p:nvPr/>
        </p:nvSpPr>
        <p:spPr>
          <a:xfrm>
            <a:off x="2427173" y="5769348"/>
            <a:ext cx="70866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LE VOSTRE PROGETTUALITA’ INNOVATIVE IN MERITO?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B7C93B-CE3B-414B-A0BD-551054DC82DE}"/>
              </a:ext>
            </a:extLst>
          </p:cNvPr>
          <p:cNvSpPr txBox="1"/>
          <p:nvPr/>
        </p:nvSpPr>
        <p:spPr>
          <a:xfrm rot="1093945">
            <a:off x="4056807" y="1999774"/>
            <a:ext cx="2467385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Povertà trasversale </a:t>
            </a:r>
          </a:p>
        </p:txBody>
      </p:sp>
    </p:spTree>
    <p:extLst>
      <p:ext uri="{BB962C8B-B14F-4D97-AF65-F5344CB8AC3E}">
        <p14:creationId xmlns:p14="http://schemas.microsoft.com/office/powerpoint/2010/main" val="32160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B174E7-F92C-41ED-9725-A609F871FFFC}"/>
              </a:ext>
            </a:extLst>
          </p:cNvPr>
          <p:cNvSpPr txBox="1"/>
          <p:nvPr/>
        </p:nvSpPr>
        <p:spPr>
          <a:xfrm>
            <a:off x="402608" y="1254584"/>
            <a:ext cx="113867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C'era una volta, in una terra lontana, un vecchio che viveva in cima a una montagna.</a:t>
            </a:r>
          </a:p>
          <a:p>
            <a:pPr algn="just"/>
            <a:r>
              <a:rPr lang="it-IT" sz="1600" dirty="0"/>
              <a:t>Aveva dedicato tutta la sua vita allo studio e alla meditazione.</a:t>
            </a:r>
          </a:p>
          <a:p>
            <a:pPr algn="just"/>
            <a:r>
              <a:rPr lang="it-IT" sz="1600" dirty="0"/>
              <a:t>Era conosciuto ovunque per la sua intelligenza, sensibilità e saggezza.</a:t>
            </a:r>
          </a:p>
          <a:p>
            <a:pPr algn="just"/>
            <a:r>
              <a:rPr lang="it-IT" sz="1600" dirty="0"/>
              <a:t>I politici e i mercanti andavano a visitarlo per rivolgergli ogni genere di domanda.</a:t>
            </a:r>
          </a:p>
          <a:p>
            <a:pPr algn="just"/>
            <a:r>
              <a:rPr lang="it-IT" sz="1600" dirty="0"/>
              <a:t>Le sue risposte erano sempre giuste. Sembrava possedere un talento speciale che gli permetteva di arrivare all'essenza di qualsiasi problema.</a:t>
            </a:r>
          </a:p>
          <a:p>
            <a:pPr algn="just"/>
            <a:r>
              <a:rPr lang="it-IT" sz="1600" dirty="0"/>
              <a:t>Quando le sue risposte e le sue soluzioni che indicava venivano messe in atto, i risultati erano ogni volta eccellenti.</a:t>
            </a:r>
          </a:p>
          <a:p>
            <a:pPr algn="just"/>
            <a:r>
              <a:rPr lang="it-IT" sz="1600" dirty="0"/>
              <a:t>La sua fama si era presto estesa in ogni angolo di quella terra.</a:t>
            </a:r>
          </a:p>
          <a:p>
            <a:pPr algn="just"/>
            <a:r>
              <a:rPr lang="it-IT" sz="1600" dirty="0"/>
              <a:t>Nel villaggio ai piedi della montagna c'era un gruppo di ragazzi che giocavano assieme. Ogni tanto salivano per visitare il vecchio e fargli delle domande, per le quali sembrava sempre avere una risposta giusta.</a:t>
            </a:r>
          </a:p>
          <a:p>
            <a:pPr algn="just"/>
            <a:r>
              <a:rPr lang="it-IT" sz="1600" dirty="0"/>
              <a:t>Nel corso del tempo, diventò quasi un gioco quello di cercare continuamente una domanda a cui lui non sapesse rispondere. Ma non ci erano mai riusciti.</a:t>
            </a:r>
          </a:p>
          <a:p>
            <a:pPr algn="just"/>
            <a:r>
              <a:rPr lang="it-IT" sz="1600" dirty="0"/>
              <a:t>Un giorno il capobanda chiamò gli altri e disse: "Ho finalmente trovato un modo per mettere in difficoltà il vecchio. Adesso ho in mano un piccolo merlo. Andremo da lui e gli chiederemo se il merlo è vivo o morto. Se dice che è morto lo lascerò andare e volerà via. Se dice che è vivo lo stritolerò e lo farò morire. In entrambi i casi avrà torto".</a:t>
            </a:r>
          </a:p>
          <a:p>
            <a:pPr algn="just"/>
            <a:r>
              <a:rPr lang="it-IT" sz="1600" dirty="0"/>
              <a:t>Eccitati dall'idea di cogliere finalmente il vecchio in fallo, salirono in fretta sulla montagna.</a:t>
            </a:r>
          </a:p>
          <a:p>
            <a:pPr algn="just"/>
            <a:r>
              <a:rPr lang="it-IT" sz="1600" dirty="0"/>
              <a:t>Il vecchio li guardava arrivare e notò il loro sguardo impaziente.</a:t>
            </a:r>
          </a:p>
          <a:p>
            <a:pPr algn="just"/>
            <a:r>
              <a:rPr lang="it-IT" sz="1600" dirty="0"/>
              <a:t>Il capobanda fece un passo in avanti e disse: " ho un piccolo merlo stretto nella mano. E' vivo o morto?"</a:t>
            </a:r>
          </a:p>
          <a:p>
            <a:pPr algn="just"/>
            <a:r>
              <a:rPr lang="it-IT" sz="1600" dirty="0"/>
              <a:t>Il vecchio guardò i loro volti ansiosi e maliziosi e rispose mitemente al capobanda: ". . . è nelle </a:t>
            </a:r>
            <a:r>
              <a:rPr lang="it-IT" sz="1600"/>
              <a:t>tue mani.</a:t>
            </a: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50F205-60C0-4011-8F2B-326B31A7CC1B}"/>
              </a:ext>
            </a:extLst>
          </p:cNvPr>
          <p:cNvSpPr txBox="1"/>
          <p:nvPr/>
        </p:nvSpPr>
        <p:spPr>
          <a:xfrm>
            <a:off x="5053390" y="534609"/>
            <a:ext cx="358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«è nelle tue mani»</a:t>
            </a:r>
          </a:p>
        </p:txBody>
      </p:sp>
    </p:spTree>
    <p:extLst>
      <p:ext uri="{BB962C8B-B14F-4D97-AF65-F5344CB8AC3E}">
        <p14:creationId xmlns:p14="http://schemas.microsoft.com/office/powerpoint/2010/main" val="75985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A03F3E-F38E-4F20-8DC6-DDAFC09FDA4D}"/>
              </a:ext>
            </a:extLst>
          </p:cNvPr>
          <p:cNvSpPr txBox="1"/>
          <p:nvPr/>
        </p:nvSpPr>
        <p:spPr>
          <a:xfrm>
            <a:off x="3131768" y="4710411"/>
            <a:ext cx="609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Maria Rosaria Astarita – Dora Trapani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13D2316-5481-42CD-B87C-FB38C3067BB6}"/>
              </a:ext>
            </a:extLst>
          </p:cNvPr>
          <p:cNvSpPr/>
          <p:nvPr/>
        </p:nvSpPr>
        <p:spPr>
          <a:xfrm>
            <a:off x="2352868" y="2420630"/>
            <a:ext cx="7766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10113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544528D-3F22-4B21-8F86-F8EB0B38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6968D6-159C-41CA-A306-8686E970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FDFE63C4-48BC-4943-8AEA-A0426DF10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79" y="253612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dirty="0" err="1"/>
              <a:t>Ingresso</a:t>
            </a:r>
            <a:r>
              <a:rPr lang="en-US" sz="1600" b="1" dirty="0"/>
              <a:t> </a:t>
            </a:r>
            <a:r>
              <a:rPr lang="en-US" sz="1600" b="1" dirty="0" err="1"/>
              <a:t>nell’ente</a:t>
            </a:r>
            <a:r>
              <a:rPr lang="en-US" sz="1600" b="1" dirty="0"/>
              <a:t>…</a:t>
            </a:r>
          </a:p>
          <a:p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/>
              <a:t>Procedure e </a:t>
            </a:r>
            <a:r>
              <a:rPr lang="en-US" sz="1600" dirty="0" err="1"/>
              <a:t>Regolamenti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Territorio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Burocrazia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Tempistiche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Colleghi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Dinamiche</a:t>
            </a:r>
            <a:r>
              <a:rPr lang="en-US" sz="1600" dirty="0"/>
              <a:t> </a:t>
            </a:r>
            <a:r>
              <a:rPr lang="en-US" sz="1600" dirty="0" err="1"/>
              <a:t>varie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/>
              <a:t>Rete con </a:t>
            </a:r>
            <a:r>
              <a:rPr lang="en-US" sz="1600" dirty="0" err="1"/>
              <a:t>altri</a:t>
            </a:r>
            <a:r>
              <a:rPr lang="en-US" sz="1600" dirty="0"/>
              <a:t> stakeholders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Immagine 6" descr="Immagine che contiene erba, esterni, uccello, nero&#10;&#10;Descrizione generata automaticamente">
            <a:extLst>
              <a:ext uri="{FF2B5EF4-FFF2-40B4-BE49-F238E27FC236}">
                <a16:creationId xmlns:a16="http://schemas.microsoft.com/office/drawing/2014/main" id="{57258788-5661-48BB-B175-30DBF61BD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0" r="9174" b="-2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E2F48E-5521-49A3-B255-1D218BE02AA2}"/>
              </a:ext>
            </a:extLst>
          </p:cNvPr>
          <p:cNvSpPr txBox="1"/>
          <p:nvPr/>
        </p:nvSpPr>
        <p:spPr>
          <a:xfrm>
            <a:off x="7693698" y="269984"/>
            <a:ext cx="202243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Corvo Imperiale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CE09BF-83DC-470D-9072-086B37F03A77}"/>
              </a:ext>
            </a:extLst>
          </p:cNvPr>
          <p:cNvSpPr txBox="1"/>
          <p:nvPr/>
        </p:nvSpPr>
        <p:spPr>
          <a:xfrm rot="20564846">
            <a:off x="9880979" y="1983475"/>
            <a:ext cx="1214651" cy="38109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Curiosità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CBFACB2-F221-4587-82EF-1E8993540B1E}"/>
              </a:ext>
            </a:extLst>
          </p:cNvPr>
          <p:cNvSpPr txBox="1"/>
          <p:nvPr/>
        </p:nvSpPr>
        <p:spPr>
          <a:xfrm rot="20564846">
            <a:off x="5185941" y="4458330"/>
            <a:ext cx="1729419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Osservazione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BE2BB7A-BDE1-4E63-8C9F-4BC1493E4007}"/>
              </a:ext>
            </a:extLst>
          </p:cNvPr>
          <p:cNvSpPr txBox="1"/>
          <p:nvPr/>
        </p:nvSpPr>
        <p:spPr>
          <a:xfrm rot="1074740">
            <a:off x="5643858" y="1350875"/>
            <a:ext cx="1136700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Ascolto</a:t>
            </a:r>
          </a:p>
        </p:txBody>
      </p:sp>
      <p:pic>
        <p:nvPicPr>
          <p:cNvPr id="10" name="Immagine 9" descr="Immagine che contiene clessidra, oggetto, bianco&#10;&#10;Descrizione generata automaticamente">
            <a:extLst>
              <a:ext uri="{FF2B5EF4-FFF2-40B4-BE49-F238E27FC236}">
                <a16:creationId xmlns:a16="http://schemas.microsoft.com/office/drawing/2014/main" id="{3F5A3E7A-A8E1-4F39-BAFC-0F063AB54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5" y="1169866"/>
            <a:ext cx="1413193" cy="14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544528D-3F22-4B21-8F86-F8EB0B38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6968D6-159C-41CA-A306-8686E970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DEDF5C-1906-45B3-8AB4-EBA2EB3D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200" b="0" i="0">
                <a:effectLst/>
              </a:rPr>
            </a:br>
            <a:endParaRPr lang="en-US" sz="3200"/>
          </a:p>
        </p:txBody>
      </p:sp>
      <p:pic>
        <p:nvPicPr>
          <p:cNvPr id="5" name="Immagine 4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9F687F50-C8E1-4D94-B5B1-907F76AF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54" y="764373"/>
            <a:ext cx="5447279" cy="544727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A3C685-98F6-4EE5-82C0-7A9A37978288}"/>
              </a:ext>
            </a:extLst>
          </p:cNvPr>
          <p:cNvSpPr txBox="1"/>
          <p:nvPr/>
        </p:nvSpPr>
        <p:spPr>
          <a:xfrm>
            <a:off x="407910" y="1960817"/>
            <a:ext cx="563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b="1" dirty="0"/>
              <a:t>Costruzione del proprio spazio professionale all’interno dell’ente                  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833C08-1B34-4A1D-9131-765E2247814B}"/>
              </a:ext>
            </a:extLst>
          </p:cNvPr>
          <p:cNvSpPr txBox="1"/>
          <p:nvPr/>
        </p:nvSpPr>
        <p:spPr>
          <a:xfrm rot="20384209">
            <a:off x="741725" y="4844238"/>
            <a:ext cx="1791621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Identità professionale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449610-5287-4B81-A557-AB27182ADF46}"/>
              </a:ext>
            </a:extLst>
          </p:cNvPr>
          <p:cNvSpPr txBox="1"/>
          <p:nvPr/>
        </p:nvSpPr>
        <p:spPr>
          <a:xfrm rot="1579016">
            <a:off x="4425295" y="4681620"/>
            <a:ext cx="149215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Mandati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9E8B66-52B4-41A7-BC03-494DDC55FC0E}"/>
              </a:ext>
            </a:extLst>
          </p:cNvPr>
          <p:cNvSpPr txBox="1"/>
          <p:nvPr/>
        </p:nvSpPr>
        <p:spPr>
          <a:xfrm rot="20326213">
            <a:off x="1039391" y="5715030"/>
            <a:ext cx="1473621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Contesto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E9086E7-6ED3-4880-944D-E7F1ACC32077}"/>
              </a:ext>
            </a:extLst>
          </p:cNvPr>
          <p:cNvSpPr txBox="1"/>
          <p:nvPr/>
        </p:nvSpPr>
        <p:spPr>
          <a:xfrm>
            <a:off x="2233317" y="4114307"/>
            <a:ext cx="190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Chiarezza su</a:t>
            </a:r>
            <a:r>
              <a:rPr lang="it-IT" dirty="0"/>
              <a:t>:</a:t>
            </a:r>
          </a:p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96DCE5F-CD7F-4278-A9DB-02F269117EAA}"/>
              </a:ext>
            </a:extLst>
          </p:cNvPr>
          <p:cNvSpPr txBox="1"/>
          <p:nvPr/>
        </p:nvSpPr>
        <p:spPr>
          <a:xfrm>
            <a:off x="606426" y="2857260"/>
            <a:ext cx="1698502" cy="50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C13AE60-DE92-4688-A7C5-9B72EE81705C}"/>
              </a:ext>
            </a:extLst>
          </p:cNvPr>
          <p:cNvSpPr txBox="1"/>
          <p:nvPr/>
        </p:nvSpPr>
        <p:spPr>
          <a:xfrm>
            <a:off x="544858" y="3335216"/>
            <a:ext cx="2119407" cy="6463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Tradizionalmente inteso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25FDC06-721C-4514-8C19-5FE45C50AB23}"/>
              </a:ext>
            </a:extLst>
          </p:cNvPr>
          <p:cNvSpPr txBox="1"/>
          <p:nvPr/>
        </p:nvSpPr>
        <p:spPr>
          <a:xfrm>
            <a:off x="3641372" y="3337252"/>
            <a:ext cx="1836857" cy="64633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Management delle </a:t>
            </a:r>
            <a:r>
              <a:rPr lang="it-IT" dirty="0" err="1"/>
              <a:t>PolSoc</a:t>
            </a:r>
            <a:endParaRPr lang="it-IT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EF2D604-E466-4EAE-BCCC-4E772F23DC15}"/>
              </a:ext>
            </a:extLst>
          </p:cNvPr>
          <p:cNvCxnSpPr/>
          <p:nvPr/>
        </p:nvCxnSpPr>
        <p:spPr>
          <a:xfrm flipH="1">
            <a:off x="1759005" y="2958923"/>
            <a:ext cx="372193" cy="29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E7A349D9-DD19-4AFC-AD1C-8C5667C90CBB}"/>
              </a:ext>
            </a:extLst>
          </p:cNvPr>
          <p:cNvCxnSpPr>
            <a:cxnSpLocks/>
          </p:cNvCxnSpPr>
          <p:nvPr/>
        </p:nvCxnSpPr>
        <p:spPr>
          <a:xfrm>
            <a:off x="4066939" y="3016819"/>
            <a:ext cx="430448" cy="288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5A7D276-A810-4DA7-9B81-1D372ED9646A}"/>
              </a:ext>
            </a:extLst>
          </p:cNvPr>
          <p:cNvSpPr txBox="1"/>
          <p:nvPr/>
        </p:nvSpPr>
        <p:spPr>
          <a:xfrm rot="1456139">
            <a:off x="3865844" y="5066565"/>
            <a:ext cx="147362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Normativa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3911F5-E0B7-48AD-B6A2-5AFEBE78586A}"/>
              </a:ext>
            </a:extLst>
          </p:cNvPr>
          <p:cNvSpPr txBox="1"/>
          <p:nvPr/>
        </p:nvSpPr>
        <p:spPr>
          <a:xfrm rot="1508926">
            <a:off x="3091443" y="5636972"/>
            <a:ext cx="2201839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Responsabilità professionale</a:t>
            </a:r>
          </a:p>
        </p:txBody>
      </p:sp>
      <p:pic>
        <p:nvPicPr>
          <p:cNvPr id="8" name="Immagine 7" descr="Immagine che contiene clessidra, oggetto&#10;&#10;Descrizione generata automaticamente">
            <a:extLst>
              <a:ext uri="{FF2B5EF4-FFF2-40B4-BE49-F238E27FC236}">
                <a16:creationId xmlns:a16="http://schemas.microsoft.com/office/drawing/2014/main" id="{8923A58C-9385-4510-AC21-DCADD5AE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54940" y="1047629"/>
            <a:ext cx="1240748" cy="12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  <p:bldP spid="29" grpId="0" animBg="1"/>
      <p:bldP spid="23" grpId="0" animBg="1"/>
      <p:bldP spid="2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40B49E-0AAE-4F83-8B0A-EB7C4103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52009DA8-640E-4004-AA63-72884752D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977F6B-FD03-4519-8F3C-5E6FEED6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252" y="873252"/>
            <a:ext cx="5111496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15" name="Fumetto: ovale 14">
            <a:extLst>
              <a:ext uri="{FF2B5EF4-FFF2-40B4-BE49-F238E27FC236}">
                <a16:creationId xmlns:a16="http://schemas.microsoft.com/office/drawing/2014/main" id="{820A9B26-058F-4C80-B68D-817F94C21925}"/>
              </a:ext>
            </a:extLst>
          </p:cNvPr>
          <p:cNvSpPr/>
          <p:nvPr/>
        </p:nvSpPr>
        <p:spPr>
          <a:xfrm>
            <a:off x="8692711" y="1119047"/>
            <a:ext cx="1741714" cy="1170819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 VOI?</a:t>
            </a:r>
          </a:p>
        </p:txBody>
      </p:sp>
      <p:pic>
        <p:nvPicPr>
          <p:cNvPr id="3" name="Immagine 2" descr="Immagine che contiene piazza&#10;&#10;Descrizione generata automaticamente">
            <a:extLst>
              <a:ext uri="{FF2B5EF4-FFF2-40B4-BE49-F238E27FC236}">
                <a16:creationId xmlns:a16="http://schemas.microsoft.com/office/drawing/2014/main" id="{8E063CAB-1C2B-4951-AB34-FE605852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87" y="3395061"/>
            <a:ext cx="2014922" cy="165022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2B3059-81EC-4E5C-A1E7-33DF98307C74}"/>
              </a:ext>
            </a:extLst>
          </p:cNvPr>
          <p:cNvSpPr txBox="1"/>
          <p:nvPr/>
        </p:nvSpPr>
        <p:spPr>
          <a:xfrm>
            <a:off x="9425328" y="3897006"/>
            <a:ext cx="119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Legge 328/2000</a:t>
            </a:r>
          </a:p>
        </p:txBody>
      </p:sp>
      <p:pic>
        <p:nvPicPr>
          <p:cNvPr id="8" name="Immagine 7" descr="Immagine che contiene clessidra, oggetto&#10;&#10;Descrizione generata automaticamente">
            <a:extLst>
              <a:ext uri="{FF2B5EF4-FFF2-40B4-BE49-F238E27FC236}">
                <a16:creationId xmlns:a16="http://schemas.microsoft.com/office/drawing/2014/main" id="{178C53F1-B771-48F2-AF6E-1610AA0EF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894" y="2504262"/>
            <a:ext cx="1539316" cy="153931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A2F7B6-0F0A-43D7-83B1-85CB5B986AD1}"/>
              </a:ext>
            </a:extLst>
          </p:cNvPr>
          <p:cNvSpPr txBox="1"/>
          <p:nvPr/>
        </p:nvSpPr>
        <p:spPr>
          <a:xfrm>
            <a:off x="1121174" y="5045282"/>
            <a:ext cx="222396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Libera professione</a:t>
            </a:r>
          </a:p>
        </p:txBody>
      </p:sp>
    </p:spTree>
    <p:extLst>
      <p:ext uri="{BB962C8B-B14F-4D97-AF65-F5344CB8AC3E}">
        <p14:creationId xmlns:p14="http://schemas.microsoft.com/office/powerpoint/2010/main" val="42496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4" grpId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D00D7-3680-4437-B87D-94E6B5F7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853826"/>
            <a:ext cx="10639839" cy="1293028"/>
          </a:xfrm>
        </p:spPr>
        <p:txBody>
          <a:bodyPr>
            <a:normAutofit/>
          </a:bodyPr>
          <a:lstStyle/>
          <a:p>
            <a:r>
              <a:rPr lang="it-IT"/>
              <a:t>Citta’ di castellammare di stabia (na)</a:t>
            </a:r>
          </a:p>
        </p:txBody>
      </p:sp>
      <p:pic>
        <p:nvPicPr>
          <p:cNvPr id="7" name="Segnaposto contenuto 6" descr="Immagine che contiene albero, acqua, natura, costa&#10;&#10;Descrizione generata automaticamente">
            <a:extLst>
              <a:ext uri="{FF2B5EF4-FFF2-40B4-BE49-F238E27FC236}">
                <a16:creationId xmlns:a16="http://schemas.microsoft.com/office/drawing/2014/main" id="{F39F14DF-8039-45E4-BD6E-7E1F91E73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2" r="1849" b="4"/>
          <a:stretch/>
        </p:blipFill>
        <p:spPr>
          <a:xfrm>
            <a:off x="715617" y="2411706"/>
            <a:ext cx="4521200" cy="3410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FDC6D71-5B64-4066-BCD2-011F06F06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6152874" cy="4024125"/>
          </a:xfrm>
        </p:spPr>
        <p:txBody>
          <a:bodyPr>
            <a:normAutofit/>
          </a:bodyPr>
          <a:lstStyle/>
          <a:p>
            <a:r>
              <a:rPr lang="en-US" sz="2000" dirty="0"/>
              <a:t>67.000 </a:t>
            </a:r>
            <a:r>
              <a:rPr lang="en-US" sz="2000" dirty="0" err="1"/>
              <a:t>abitanti</a:t>
            </a:r>
            <a:r>
              <a:rPr lang="en-US" sz="2000" dirty="0"/>
              <a:t> circa – 17,7 </a:t>
            </a:r>
            <a:r>
              <a:rPr lang="en-US" sz="2000" dirty="0" err="1"/>
              <a:t>KMq</a:t>
            </a:r>
            <a:r>
              <a:rPr lang="en-US" sz="2000" dirty="0"/>
              <a:t> – 9 </a:t>
            </a:r>
            <a:r>
              <a:rPr lang="en-US" sz="2000" dirty="0" err="1"/>
              <a:t>frazioni</a:t>
            </a:r>
            <a:endParaRPr lang="en-US" sz="2000" dirty="0"/>
          </a:p>
          <a:p>
            <a:r>
              <a:rPr lang="en-US" sz="2000" dirty="0" err="1"/>
              <a:t>Settore</a:t>
            </a:r>
            <a:r>
              <a:rPr lang="en-US" sz="2000" dirty="0"/>
              <a:t> </a:t>
            </a:r>
            <a:r>
              <a:rPr lang="en-US" sz="2000" dirty="0" err="1"/>
              <a:t>Servizi</a:t>
            </a:r>
            <a:r>
              <a:rPr lang="en-US" sz="2000" dirty="0"/>
              <a:t> Socio-</a:t>
            </a:r>
            <a:r>
              <a:rPr lang="en-US" sz="2000" dirty="0" err="1"/>
              <a:t>assistenziali</a:t>
            </a:r>
            <a:r>
              <a:rPr lang="en-US" sz="2000" dirty="0"/>
              <a:t> – </a:t>
            </a:r>
            <a:r>
              <a:rPr lang="en-US" sz="2000" dirty="0" err="1"/>
              <a:t>Ambito</a:t>
            </a:r>
            <a:r>
              <a:rPr lang="en-US" sz="2000" dirty="0"/>
              <a:t> N27</a:t>
            </a:r>
          </a:p>
          <a:p>
            <a:r>
              <a:rPr lang="en-US" sz="2000" dirty="0"/>
              <a:t>2 </a:t>
            </a:r>
            <a:r>
              <a:rPr lang="en-US" sz="2000" dirty="0" err="1"/>
              <a:t>assistenti</a:t>
            </a:r>
            <a:r>
              <a:rPr lang="en-US" sz="2000" dirty="0"/>
              <a:t> </a:t>
            </a:r>
            <a:r>
              <a:rPr lang="en-US" sz="2000" dirty="0" err="1"/>
              <a:t>sociali</a:t>
            </a:r>
            <a:r>
              <a:rPr lang="en-US" sz="2000" dirty="0"/>
              <a:t> a tempo </a:t>
            </a:r>
            <a:r>
              <a:rPr lang="en-US" sz="2000" dirty="0" err="1"/>
              <a:t>indeterminato</a:t>
            </a:r>
            <a:endParaRPr lang="en-US" sz="2000" dirty="0"/>
          </a:p>
          <a:p>
            <a:r>
              <a:rPr lang="en-US" sz="2000" dirty="0"/>
              <a:t>1 </a:t>
            </a:r>
            <a:r>
              <a:rPr lang="en-US" sz="2000" dirty="0" err="1"/>
              <a:t>assistente</a:t>
            </a:r>
            <a:r>
              <a:rPr lang="en-US" sz="2000" dirty="0"/>
              <a:t> </a:t>
            </a:r>
            <a:r>
              <a:rPr lang="en-US" sz="2000" dirty="0" err="1"/>
              <a:t>sociale</a:t>
            </a:r>
            <a:r>
              <a:rPr lang="en-US" sz="2000" dirty="0"/>
              <a:t> a tempo </a:t>
            </a:r>
            <a:r>
              <a:rPr lang="en-US" sz="2000" dirty="0" err="1"/>
              <a:t>determinato</a:t>
            </a:r>
            <a:r>
              <a:rPr lang="en-US" sz="2000" dirty="0"/>
              <a:t> UDP</a:t>
            </a:r>
          </a:p>
          <a:p>
            <a:r>
              <a:rPr lang="en-US" sz="2000" dirty="0"/>
              <a:t>9 </a:t>
            </a:r>
            <a:r>
              <a:rPr lang="en-US" sz="2000" dirty="0" err="1"/>
              <a:t>assistenti</a:t>
            </a:r>
            <a:r>
              <a:rPr lang="en-US" sz="2000" dirty="0"/>
              <a:t> </a:t>
            </a:r>
            <a:r>
              <a:rPr lang="en-US" sz="2000" dirty="0" err="1"/>
              <a:t>sociali</a:t>
            </a:r>
            <a:r>
              <a:rPr lang="en-US" sz="2000" dirty="0"/>
              <a:t> </a:t>
            </a:r>
            <a:r>
              <a:rPr lang="en-US" sz="2000" dirty="0" err="1"/>
              <a:t>Fondo</a:t>
            </a:r>
            <a:r>
              <a:rPr lang="en-US" sz="2000" dirty="0"/>
              <a:t> </a:t>
            </a:r>
            <a:r>
              <a:rPr lang="en-US" sz="2000" dirty="0" err="1"/>
              <a:t>Povertà</a:t>
            </a:r>
            <a:endParaRPr lang="en-US" sz="2000" dirty="0"/>
          </a:p>
          <a:p>
            <a:r>
              <a:rPr lang="en-US" sz="2000" dirty="0" err="1"/>
              <a:t>Equìpe</a:t>
            </a:r>
            <a:endParaRPr lang="en-US" sz="2000" dirty="0"/>
          </a:p>
          <a:p>
            <a:r>
              <a:rPr lang="en-US" sz="2000" dirty="0"/>
              <a:t>I.T.I.A. (</a:t>
            </a:r>
            <a:r>
              <a:rPr lang="en-US" sz="2000" dirty="0" err="1"/>
              <a:t>intese</a:t>
            </a:r>
            <a:r>
              <a:rPr lang="en-US" sz="2000" dirty="0"/>
              <a:t> </a:t>
            </a:r>
            <a:r>
              <a:rPr lang="en-US" sz="2000" dirty="0" err="1"/>
              <a:t>territoriali</a:t>
            </a:r>
            <a:r>
              <a:rPr lang="en-US" sz="2000" dirty="0"/>
              <a:t> </a:t>
            </a:r>
            <a:r>
              <a:rPr lang="en-US" sz="2000" dirty="0" err="1"/>
              <a:t>inclusione</a:t>
            </a:r>
            <a:r>
              <a:rPr lang="en-US" sz="2000" dirty="0"/>
              <a:t> </a:t>
            </a:r>
            <a:r>
              <a:rPr lang="en-US" sz="2000" dirty="0" err="1"/>
              <a:t>attiva</a:t>
            </a:r>
            <a:r>
              <a:rPr lang="en-US" sz="2000" dirty="0"/>
              <a:t>)</a:t>
            </a:r>
          </a:p>
          <a:p>
            <a:r>
              <a:rPr lang="en-US" sz="2000" dirty="0"/>
              <a:t>UDP (</a:t>
            </a:r>
            <a:r>
              <a:rPr lang="en-US" sz="2000" dirty="0" err="1"/>
              <a:t>sociologa</a:t>
            </a:r>
            <a:r>
              <a:rPr lang="en-US" sz="2000" dirty="0"/>
              <a:t>, </a:t>
            </a:r>
            <a:r>
              <a:rPr lang="en-US" sz="2000" dirty="0" err="1"/>
              <a:t>amministrativo</a:t>
            </a:r>
            <a:r>
              <a:rPr lang="en-US" sz="2000" dirty="0"/>
              <a:t>, </a:t>
            </a:r>
            <a:r>
              <a:rPr lang="en-US" sz="2000" dirty="0" err="1"/>
              <a:t>avvocato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Altre</a:t>
            </a:r>
            <a:r>
              <a:rPr lang="en-US" sz="2000" dirty="0"/>
              <a:t> figure </a:t>
            </a:r>
            <a:r>
              <a:rPr lang="en-US" sz="2000" dirty="0" err="1"/>
              <a:t>professionali</a:t>
            </a:r>
            <a:r>
              <a:rPr lang="en-US" sz="2000" dirty="0"/>
              <a:t> e </a:t>
            </a:r>
            <a:r>
              <a:rPr lang="en-US" sz="2000" dirty="0" err="1"/>
              <a:t>servizi</a:t>
            </a:r>
            <a:r>
              <a:rPr lang="en-US" sz="2000" dirty="0"/>
              <a:t> </a:t>
            </a:r>
            <a:r>
              <a:rPr lang="en-US" sz="2000" dirty="0" err="1"/>
              <a:t>esternalizzati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32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52602EF-E361-42C1-80AB-C55358192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8852" y="2679990"/>
            <a:ext cx="4514850" cy="3219450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EFB6AC-E158-4C77-B012-A8083B2C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7" y="1392859"/>
            <a:ext cx="5427215" cy="3735733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317F4DA-2AD9-4B13-8763-9B88D1FEC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973" y="1300378"/>
            <a:ext cx="9788729" cy="53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5493469-F8A5-4278-93EE-7F21ED31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550235"/>
            <a:ext cx="2560320" cy="3751384"/>
          </a:xfrm>
          <a:prstGeom prst="rect">
            <a:avLst/>
          </a:prstGeom>
        </p:spPr>
      </p:pic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A362F019-33FC-4A7B-806B-1291D5C5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00" y="2178014"/>
            <a:ext cx="2560320" cy="25603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EE933FE2-919E-41AF-98AF-1B817BE29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450" y="1975753"/>
            <a:ext cx="2560320" cy="256032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D67D9FE5-AEB8-4B26-9876-30CDC35B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390171F-1286-4889-96C9-B97B0512FC6C}"/>
              </a:ext>
            </a:extLst>
          </p:cNvPr>
          <p:cNvSpPr txBox="1"/>
          <p:nvPr/>
        </p:nvSpPr>
        <p:spPr>
          <a:xfrm>
            <a:off x="974135" y="5818872"/>
            <a:ext cx="34646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PROGETTUALITA’ PRECEDENTI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390797-A9AB-45AB-AFEE-E32ADB5B0F65}"/>
              </a:ext>
            </a:extLst>
          </p:cNvPr>
          <p:cNvSpPr txBox="1"/>
          <p:nvPr/>
        </p:nvSpPr>
        <p:spPr>
          <a:xfrm>
            <a:off x="6851873" y="5832657"/>
            <a:ext cx="346460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PROGETTUALITA’ NUOVE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9ADCA30-FCEC-4D30-AFF4-DB941B7F1A51}"/>
              </a:ext>
            </a:extLst>
          </p:cNvPr>
          <p:cNvSpPr txBox="1"/>
          <p:nvPr/>
        </p:nvSpPr>
        <p:spPr>
          <a:xfrm>
            <a:off x="4512265" y="5301619"/>
            <a:ext cx="23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CONIUGARE</a:t>
            </a:r>
          </a:p>
        </p:txBody>
      </p:sp>
    </p:spTree>
    <p:extLst>
      <p:ext uri="{BB962C8B-B14F-4D97-AF65-F5344CB8AC3E}">
        <p14:creationId xmlns:p14="http://schemas.microsoft.com/office/powerpoint/2010/main" val="24591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F05E46A-64E8-418C-A39B-78CFC733A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159" y="1324251"/>
            <a:ext cx="7154334" cy="4024313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3F4BEC-6109-4F28-88D0-5B6AE9979926}"/>
              </a:ext>
            </a:extLst>
          </p:cNvPr>
          <p:cNvSpPr txBox="1"/>
          <p:nvPr/>
        </p:nvSpPr>
        <p:spPr>
          <a:xfrm rot="19784646">
            <a:off x="515141" y="2558656"/>
            <a:ext cx="211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Carrello solidale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8938E6-638A-44F3-839D-B3012756803D}"/>
              </a:ext>
            </a:extLst>
          </p:cNvPr>
          <p:cNvSpPr txBox="1"/>
          <p:nvPr/>
        </p:nvSpPr>
        <p:spPr>
          <a:xfrm rot="1727243">
            <a:off x="9803453" y="1101624"/>
            <a:ext cx="221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Farmaco sospeso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E8CCAF-792C-4D8C-A325-A8905FD0BE3A}"/>
              </a:ext>
            </a:extLst>
          </p:cNvPr>
          <p:cNvSpPr txBox="1"/>
          <p:nvPr/>
        </p:nvSpPr>
        <p:spPr>
          <a:xfrm rot="1714479">
            <a:off x="212273" y="3999375"/>
            <a:ext cx="253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Quaderno sospeso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BC28CC-E8D4-4C40-ADE8-D6C22F33635C}"/>
              </a:ext>
            </a:extLst>
          </p:cNvPr>
          <p:cNvSpPr txBox="1"/>
          <p:nvPr/>
        </p:nvSpPr>
        <p:spPr>
          <a:xfrm rot="20157334">
            <a:off x="248084" y="1432248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Buoni spesa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E90324-03F6-4F8E-B822-DD655FC9E1E9}"/>
              </a:ext>
            </a:extLst>
          </p:cNvPr>
          <p:cNvSpPr txBox="1"/>
          <p:nvPr/>
        </p:nvSpPr>
        <p:spPr>
          <a:xfrm>
            <a:off x="5159829" y="590292"/>
            <a:ext cx="1371600" cy="37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Centralino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3D581-FF7B-4C74-A1D4-64FFB1A1640F}"/>
              </a:ext>
            </a:extLst>
          </p:cNvPr>
          <p:cNvSpPr txBox="1"/>
          <p:nvPr/>
        </p:nvSpPr>
        <p:spPr>
          <a:xfrm rot="20826156">
            <a:off x="303301" y="5346544"/>
            <a:ext cx="2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Supporto telefonico psicoeducativo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09D783-F065-425F-8100-3BCC74F3BF8C}"/>
              </a:ext>
            </a:extLst>
          </p:cNvPr>
          <p:cNvSpPr txBox="1"/>
          <p:nvPr/>
        </p:nvSpPr>
        <p:spPr>
          <a:xfrm rot="20709222">
            <a:off x="7529805" y="202434"/>
            <a:ext cx="193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Educativa territoriale a distanza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F90F2F-90CB-4F47-A177-8FCA4A274F32}"/>
              </a:ext>
            </a:extLst>
          </p:cNvPr>
          <p:cNvSpPr txBox="1"/>
          <p:nvPr/>
        </p:nvSpPr>
        <p:spPr>
          <a:xfrm>
            <a:off x="10286999" y="3013241"/>
            <a:ext cx="154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Taxi sociale per vaccini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0C3138-F3F0-4965-9EF4-DA26180B696D}"/>
              </a:ext>
            </a:extLst>
          </p:cNvPr>
          <p:cNvSpPr txBox="1"/>
          <p:nvPr/>
        </p:nvSpPr>
        <p:spPr>
          <a:xfrm>
            <a:off x="4469363" y="5588201"/>
            <a:ext cx="709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Pagina </a:t>
            </a:r>
            <a:r>
              <a:rPr lang="it-IT" dirty="0" err="1"/>
              <a:t>fb</a:t>
            </a:r>
            <a:r>
              <a:rPr lang="it-IT" dirty="0"/>
              <a:t> con ricette di cucina, lezioni di ginnastica e ginnastica dolce, dibattiti con Forum dei Giovani, lettura delle storie animate, pillole della psicologa con videoregistrazioni</a:t>
            </a:r>
          </a:p>
        </p:txBody>
      </p:sp>
    </p:spTree>
    <p:extLst>
      <p:ext uri="{BB962C8B-B14F-4D97-AF65-F5344CB8AC3E}">
        <p14:creationId xmlns:p14="http://schemas.microsoft.com/office/powerpoint/2010/main" val="190724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D00D7-3680-4437-B87D-94E6B5F7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46" y="215927"/>
            <a:ext cx="10246567" cy="1051533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AREA MINORI E FAMIGLIA, </a:t>
            </a:r>
            <a:br>
              <a:rPr lang="it-IT" sz="3600" dirty="0"/>
            </a:br>
            <a:r>
              <a:rPr lang="it-IT" sz="3600" dirty="0"/>
              <a:t>ADOLESCENTI E GIOVANI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9189E-4CB9-4B5F-B7C2-457C76C2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38" y="2966534"/>
            <a:ext cx="11648261" cy="26729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Festa delle Famiglie in Villa Comunale in occasione della Giornata Internazionale delle Famiglie ed illuminazione della </a:t>
            </a:r>
            <a:r>
              <a:rPr lang="it-IT" dirty="0" err="1"/>
              <a:t>Cassarmonica</a:t>
            </a:r>
            <a:r>
              <a:rPr lang="it-IT" dirty="0"/>
              <a:t> </a:t>
            </a:r>
            <a:r>
              <a:rPr lang="it-IT" dirty="0" err="1"/>
              <a:t>multicolor</a:t>
            </a:r>
            <a:endParaRPr lang="it-IT" dirty="0"/>
          </a:p>
          <a:p>
            <a:r>
              <a:rPr lang="it-IT" dirty="0"/>
              <a:t>Gruppi di auto aiuto con ragazze con disturbi del comportamento alimentare e previsione di un evento finale (trucco/fotografie)</a:t>
            </a:r>
          </a:p>
          <a:p>
            <a:r>
              <a:rPr lang="it-IT" dirty="0"/>
              <a:t>Bere Consapevole</a:t>
            </a:r>
          </a:p>
          <a:p>
            <a:r>
              <a:rPr lang="it-IT" dirty="0"/>
              <a:t>Incontro con Istituti Superiori (Referenti e Rappresentanti d’istituto) per condividere progettualità</a:t>
            </a:r>
          </a:p>
          <a:p>
            <a:r>
              <a:rPr lang="it-IT" dirty="0"/>
              <a:t>Progetto Bullismo, Tavolo tecnico permanente ed Osservatorio</a:t>
            </a:r>
          </a:p>
          <a:p>
            <a:r>
              <a:rPr lang="it-IT" dirty="0"/>
              <a:t>Coinvolgimento dell’Equipe e del Forum dei Giovani nelle scuole</a:t>
            </a:r>
          </a:p>
          <a:p>
            <a:r>
              <a:rPr lang="it-IT" dirty="0"/>
              <a:t>Definizione di protocollo operativo con le scuole per evasione scolastica</a:t>
            </a:r>
          </a:p>
          <a:p>
            <a:r>
              <a:rPr lang="it-IT" dirty="0"/>
              <a:t>Organizzazione della giornata mondiale del servizio sociale con il coinvolgimento degli Istituti Superiori</a:t>
            </a:r>
          </a:p>
          <a:p>
            <a:r>
              <a:rPr lang="it-IT" dirty="0"/>
              <a:t>Potenziamento sportello CAV sul territorio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3E496A-4C18-4DD1-826D-243420BBABB8}"/>
              </a:ext>
            </a:extLst>
          </p:cNvPr>
          <p:cNvSpPr txBox="1"/>
          <p:nvPr/>
        </p:nvSpPr>
        <p:spPr>
          <a:xfrm rot="20294655">
            <a:off x="458822" y="1696490"/>
            <a:ext cx="1925295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Autolesionismo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A6FE93-2F5B-4D61-A442-32DD96D6C573}"/>
              </a:ext>
            </a:extLst>
          </p:cNvPr>
          <p:cNvSpPr txBox="1"/>
          <p:nvPr/>
        </p:nvSpPr>
        <p:spPr>
          <a:xfrm rot="1138467">
            <a:off x="4312999" y="1577032"/>
            <a:ext cx="1736900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Pansessualità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54E2D6-D54D-4C1D-9273-E85127362C12}"/>
              </a:ext>
            </a:extLst>
          </p:cNvPr>
          <p:cNvSpPr txBox="1"/>
          <p:nvPr/>
        </p:nvSpPr>
        <p:spPr>
          <a:xfrm rot="20818146">
            <a:off x="6227386" y="1693520"/>
            <a:ext cx="306408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Bullismo e Cyberbullismo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48E1D-8E28-4E12-B0B4-134E2B21986B}"/>
              </a:ext>
            </a:extLst>
          </p:cNvPr>
          <p:cNvSpPr txBox="1"/>
          <p:nvPr/>
        </p:nvSpPr>
        <p:spPr>
          <a:xfrm rot="1341540">
            <a:off x="10133988" y="1673308"/>
            <a:ext cx="1888536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Dipendenze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1F050C-4CCD-439A-B5F7-F994D24D0D84}"/>
              </a:ext>
            </a:extLst>
          </p:cNvPr>
          <p:cNvSpPr txBox="1"/>
          <p:nvPr/>
        </p:nvSpPr>
        <p:spPr>
          <a:xfrm rot="21072907">
            <a:off x="6983077" y="2192027"/>
            <a:ext cx="3543251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Disturbi del comportamento alimentare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438E3F-13D0-4470-9A87-3C6A4B7714B4}"/>
              </a:ext>
            </a:extLst>
          </p:cNvPr>
          <p:cNvSpPr txBox="1"/>
          <p:nvPr/>
        </p:nvSpPr>
        <p:spPr>
          <a:xfrm>
            <a:off x="2486798" y="6018302"/>
            <a:ext cx="70866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LE VOSTRE PROGETTUALITA’ INNOVATIVE IN MERITO?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B97020-B97F-47CC-81C8-68D95FD75A85}"/>
              </a:ext>
            </a:extLst>
          </p:cNvPr>
          <p:cNvSpPr txBox="1"/>
          <p:nvPr/>
        </p:nvSpPr>
        <p:spPr>
          <a:xfrm rot="20294655">
            <a:off x="1347680" y="1995128"/>
            <a:ext cx="2834191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Disorientamento delle figure genitoriali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D89EE3-FAF5-4F05-9558-F6DE09BBCB27}"/>
              </a:ext>
            </a:extLst>
          </p:cNvPr>
          <p:cNvSpPr txBox="1"/>
          <p:nvPr/>
        </p:nvSpPr>
        <p:spPr>
          <a:xfrm rot="1341540">
            <a:off x="4277185" y="2382980"/>
            <a:ext cx="2479534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Violenza domestica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6D0FF7-9C46-4653-9E28-82D9F1E67A14}"/>
              </a:ext>
            </a:extLst>
          </p:cNvPr>
          <p:cNvSpPr txBox="1"/>
          <p:nvPr/>
        </p:nvSpPr>
        <p:spPr>
          <a:xfrm rot="20718135">
            <a:off x="3216904" y="833461"/>
            <a:ext cx="2342429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Evasione scolastica</a:t>
            </a:r>
          </a:p>
        </p:txBody>
      </p:sp>
    </p:spTree>
    <p:extLst>
      <p:ext uri="{BB962C8B-B14F-4D97-AF65-F5344CB8AC3E}">
        <p14:creationId xmlns:p14="http://schemas.microsoft.com/office/powerpoint/2010/main" val="15553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864</Words>
  <Application>Microsoft Office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Scia di vapore</vt:lpstr>
      <vt:lpstr>Webinar   Percorso di conoscenza ed attività di SSP negli Enti Locali e negli Ambiti Territoriali   CROAS Campania</vt:lpstr>
      <vt:lpstr>Presentazione standard di PowerPoint</vt:lpstr>
      <vt:lpstr> </vt:lpstr>
      <vt:lpstr>Presentazione standard di PowerPoint</vt:lpstr>
      <vt:lpstr>Citta’ di castellammare di stabia (na)</vt:lpstr>
      <vt:lpstr>Presentazione standard di PowerPoint</vt:lpstr>
      <vt:lpstr>Presentazione standard di PowerPoint</vt:lpstr>
      <vt:lpstr>Presentazione standard di PowerPoint</vt:lpstr>
      <vt:lpstr>AREA MINORI E FAMIGLIA,  ADOLESCENTI E GIOVANI</vt:lpstr>
      <vt:lpstr>Presentazione standard di PowerPoint</vt:lpstr>
      <vt:lpstr>Presentazione standard di PowerPoint</vt:lpstr>
      <vt:lpstr>Presentazione standard di PowerPoint</vt:lpstr>
      <vt:lpstr>AREA ANZIANI E PERSONE CON DISABILITA’</vt:lpstr>
      <vt:lpstr>Presentazione standard di PowerPoint</vt:lpstr>
      <vt:lpstr>AREA emergenze sociali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  Percorso di conoscenza ed attività di SSP negli Enti Locali e negli Ambiti Territoriali   CROAS Campania</dc:title>
  <dc:creator>Maria Rosaria Astarita</dc:creator>
  <cp:lastModifiedBy>Maria Rosaria Astarita</cp:lastModifiedBy>
  <cp:revision>5</cp:revision>
  <dcterms:created xsi:type="dcterms:W3CDTF">2022-02-12T15:10:35Z</dcterms:created>
  <dcterms:modified xsi:type="dcterms:W3CDTF">2022-02-16T11:57:02Z</dcterms:modified>
</cp:coreProperties>
</file>